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_rels/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_rels/presentation.xml.rels" ContentType="application/vnd.openxmlformats-package.relationships+xml"/>
  <Override PartName="/ppt/media/image1.jpeg" ContentType="image/jpeg"/>
  <Override PartName="/ppt/media/image2.png" ContentType="image/png"/>
  <Override PartName="/ppt/media/image3.jpeg" ContentType="image/jpeg"/>
  <Override PartName="/ppt/media/image4.jpeg" ContentType="image/jpeg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6858000" cy="9906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42720" y="284400"/>
            <a:ext cx="6171840" cy="1875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342720" y="5318280"/>
            <a:ext cx="617184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2720" y="284400"/>
            <a:ext cx="6171840" cy="1875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342720" y="53182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3505320" y="53182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42720" y="284400"/>
            <a:ext cx="6171840" cy="1875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1987200" cy="273996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2429640" y="2317680"/>
            <a:ext cx="1987200" cy="273996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516560" y="2317680"/>
            <a:ext cx="1987200" cy="273996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342720" y="5318280"/>
            <a:ext cx="1987200" cy="273996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2429640" y="5318280"/>
            <a:ext cx="1987200" cy="273996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4516560" y="5318280"/>
            <a:ext cx="1987200" cy="273996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284400"/>
            <a:ext cx="6171840" cy="1875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42720" y="284400"/>
            <a:ext cx="6171840" cy="1875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42720" y="284400"/>
            <a:ext cx="6171840" cy="1875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5744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5744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720" y="284400"/>
            <a:ext cx="6171840" cy="1875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42720" y="394920"/>
            <a:ext cx="6171840" cy="7667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42720" y="284400"/>
            <a:ext cx="6171840" cy="1875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5744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342720" y="53182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42720" y="284400"/>
            <a:ext cx="6171840" cy="1875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5744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3505320" y="53182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42720" y="284400"/>
            <a:ext cx="6171840" cy="1875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342720" y="5318280"/>
            <a:ext cx="617184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png"/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176040" y="942480"/>
            <a:ext cx="6472440" cy="777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just">
              <a:lnSpc>
                <a:spcPct val="100000"/>
              </a:lnSpc>
              <a:spcBef>
                <a:spcPts val="281"/>
              </a:spcBef>
            </a:pPr>
            <a:r>
              <a:rPr b="1" lang="ru-RU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Управление Росгвардии по Калужской области приглашает выпускников на обучение в военные институты Росгвардии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39" name="CustomShape 2"/>
          <p:cNvSpPr/>
          <p:nvPr/>
        </p:nvSpPr>
        <p:spPr>
          <a:xfrm>
            <a:off x="3050640" y="1625040"/>
            <a:ext cx="3805200" cy="2783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1080" algn="just">
              <a:lnSpc>
                <a:spcPct val="100000"/>
              </a:lnSpc>
              <a:spcBef>
                <a:spcPts val="281"/>
              </a:spcBef>
            </a:pPr>
            <a:r>
              <a:rPr b="1" lang="ru-RU" sz="1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1" i="1" lang="ru-RU" sz="1000" spc="-1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1. Новосибирский военный институт ВНГ РФ:</a:t>
            </a:r>
            <a:endParaRPr b="0" lang="ru-RU" sz="1000" spc="-1" strike="noStrike">
              <a:latin typeface="Arial"/>
            </a:endParaRPr>
          </a:p>
          <a:p>
            <a:pPr marL="1080" algn="just">
              <a:lnSpc>
                <a:spcPct val="100000"/>
              </a:lnSpc>
              <a:spcBef>
                <a:spcPts val="281"/>
              </a:spcBef>
            </a:pPr>
            <a:r>
              <a:rPr b="1" lang="ru-RU" sz="1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- факультет «Правовое обеспечение национальной безопасности» (ЕГЭ: русский язык, история, обществознание)</a:t>
            </a:r>
            <a:endParaRPr b="0" lang="ru-RU" sz="1000" spc="-1" strike="noStrike">
              <a:latin typeface="Arial"/>
            </a:endParaRPr>
          </a:p>
          <a:p>
            <a:pPr marL="1080" algn="just">
              <a:lnSpc>
                <a:spcPct val="100000"/>
              </a:lnSpc>
              <a:spcBef>
                <a:spcPts val="281"/>
              </a:spcBef>
            </a:pPr>
            <a:r>
              <a:rPr b="0" lang="ru-RU" sz="1000" spc="-1" strike="noStrike">
                <a:solidFill>
                  <a:srgbClr val="000000"/>
                </a:solidFill>
                <a:latin typeface="Arial"/>
                <a:ea typeface="DejaVu Sans"/>
              </a:rPr>
              <a:t>- </a:t>
            </a:r>
            <a:r>
              <a:rPr b="1" lang="ru-RU" sz="1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факультет «Перевод  и переводоведение» (ЕГЭ: русский язык, иностранный язык (английский или немецкий)</a:t>
            </a:r>
            <a:endParaRPr b="0" lang="ru-RU" sz="1000" spc="-1" strike="noStrike">
              <a:latin typeface="Arial"/>
            </a:endParaRPr>
          </a:p>
          <a:p>
            <a:pPr marL="1080" algn="just">
              <a:lnSpc>
                <a:spcPct val="100000"/>
              </a:lnSpc>
              <a:spcBef>
                <a:spcPts val="281"/>
              </a:spcBef>
            </a:pPr>
            <a:r>
              <a:rPr b="1" i="1" lang="ru-RU" sz="1000" spc="-1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2. Саратовский военный институт ВНГ РФ:</a:t>
            </a:r>
            <a:endParaRPr b="0" lang="ru-RU" sz="1000" spc="-1" strike="noStrike">
              <a:latin typeface="Arial"/>
            </a:endParaRPr>
          </a:p>
          <a:p>
            <a:pPr marL="1080" algn="just">
              <a:lnSpc>
                <a:spcPct val="100000"/>
              </a:lnSpc>
              <a:spcBef>
                <a:spcPts val="281"/>
              </a:spcBef>
            </a:pPr>
            <a:r>
              <a:rPr b="1" lang="ru-RU" sz="1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«Правовое обеспечение национальной безопасности (ЕГЭ: русский язык, история, обществознание)</a:t>
            </a:r>
            <a:endParaRPr b="0" lang="ru-RU" sz="1000" spc="-1" strike="noStrike">
              <a:latin typeface="Arial"/>
            </a:endParaRPr>
          </a:p>
          <a:p>
            <a:pPr marL="1080" algn="just">
              <a:lnSpc>
                <a:spcPct val="100000"/>
              </a:lnSpc>
              <a:spcBef>
                <a:spcPts val="281"/>
              </a:spcBef>
            </a:pPr>
            <a:r>
              <a:rPr b="1" i="1" lang="ru-RU" sz="1000" spc="-1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3. Санкт-Петербургский военный институт ВНГ РФ</a:t>
            </a:r>
            <a:endParaRPr b="0" lang="ru-RU" sz="1000" spc="-1" strike="noStrike">
              <a:latin typeface="Arial"/>
            </a:endParaRPr>
          </a:p>
          <a:p>
            <a:pPr marL="1080" algn="just">
              <a:lnSpc>
                <a:spcPct val="100000"/>
              </a:lnSpc>
              <a:spcBef>
                <a:spcPts val="281"/>
              </a:spcBef>
            </a:pPr>
            <a:r>
              <a:rPr b="1" lang="ru-RU" sz="1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- факультет «Правовое обеспечение национальной безопасности (ЕГЭ: русский язык, история, обществознание)</a:t>
            </a:r>
            <a:endParaRPr b="0" lang="ru-RU" sz="1000" spc="-1" strike="noStrike">
              <a:latin typeface="Arial"/>
            </a:endParaRPr>
          </a:p>
          <a:p>
            <a:pPr marL="1080" algn="just">
              <a:lnSpc>
                <a:spcPct val="100000"/>
              </a:lnSpc>
              <a:spcBef>
                <a:spcPts val="281"/>
              </a:spcBef>
            </a:pPr>
            <a:r>
              <a:rPr b="1" lang="ru-RU" sz="1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- факультет «Психология служебной деятельности» (ЕГЭ: русский язык, математика (профильная), биология)</a:t>
            </a:r>
            <a:endParaRPr b="0" lang="ru-RU" sz="1000" spc="-1" strike="noStrike">
              <a:latin typeface="Arial"/>
            </a:endParaRPr>
          </a:p>
        </p:txBody>
      </p:sp>
      <p:sp>
        <p:nvSpPr>
          <p:cNvPr id="40" name="CustomShape 3"/>
          <p:cNvSpPr/>
          <p:nvPr/>
        </p:nvSpPr>
        <p:spPr>
          <a:xfrm>
            <a:off x="0" y="4565880"/>
            <a:ext cx="6378120" cy="696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1080" algn="just">
              <a:lnSpc>
                <a:spcPct val="100000"/>
              </a:lnSpc>
              <a:spcBef>
                <a:spcPts val="281"/>
              </a:spcBef>
            </a:pPr>
            <a:r>
              <a:rPr b="1" i="1" lang="ru-RU" sz="1000" spc="-1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4. Пермский военный институт ВНГ РФ:</a:t>
            </a:r>
            <a:endParaRPr b="0" lang="ru-RU" sz="1000" spc="-1" strike="noStrike">
              <a:latin typeface="Arial"/>
            </a:endParaRPr>
          </a:p>
          <a:p>
            <a:pPr marL="1080" algn="just">
              <a:lnSpc>
                <a:spcPct val="100000"/>
              </a:lnSpc>
              <a:spcBef>
                <a:spcPts val="281"/>
              </a:spcBef>
            </a:pPr>
            <a:r>
              <a:rPr b="1" lang="ru-RU" sz="1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Технический, инженерный, факультет связи (ЕГЭ: русский язык, математика (профильная), физика).</a:t>
            </a:r>
            <a:endParaRPr b="0" lang="ru-RU" sz="1000" spc="-1" strike="noStrike">
              <a:latin typeface="Arial"/>
            </a:endParaRPr>
          </a:p>
          <a:p>
            <a:pPr marL="1080" algn="just">
              <a:lnSpc>
                <a:spcPct val="100000"/>
              </a:lnSpc>
              <a:spcBef>
                <a:spcPts val="281"/>
              </a:spcBef>
            </a:pPr>
            <a:r>
              <a:rPr b="1" lang="ru-RU" sz="1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Кинологический факультет (ЕГЭ: русский язык, математика (профильная), биология).</a:t>
            </a:r>
            <a:endParaRPr b="0" lang="ru-RU" sz="1000" spc="-1" strike="noStrike">
              <a:latin typeface="Arial"/>
            </a:endParaRPr>
          </a:p>
          <a:p>
            <a:pPr marL="1080" algn="just">
              <a:lnSpc>
                <a:spcPct val="100000"/>
              </a:lnSpc>
              <a:spcBef>
                <a:spcPts val="281"/>
              </a:spcBef>
            </a:pPr>
            <a:r>
              <a:rPr b="1" lang="ru-RU" sz="1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Тыловой факультет (ЕГЭ: русский язык, математика (профильная), обществознание).</a:t>
            </a:r>
            <a:endParaRPr b="0" lang="ru-RU" sz="1000" spc="-1" strike="noStrike">
              <a:latin typeface="Arial"/>
            </a:endParaRPr>
          </a:p>
        </p:txBody>
      </p:sp>
      <p:sp>
        <p:nvSpPr>
          <p:cNvPr id="41" name="CustomShape 4"/>
          <p:cNvSpPr/>
          <p:nvPr/>
        </p:nvSpPr>
        <p:spPr>
          <a:xfrm>
            <a:off x="214200" y="8203320"/>
            <a:ext cx="6378120" cy="1479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just">
              <a:lnSpc>
                <a:spcPct val="100000"/>
              </a:lnSpc>
              <a:spcBef>
                <a:spcPts val="281"/>
              </a:spcBef>
            </a:pPr>
            <a:r>
              <a:rPr b="1" lang="ru-RU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По всем возникающим вопросам обращаться по адресу:</a:t>
            </a: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281"/>
              </a:spcBef>
            </a:pPr>
            <a:r>
              <a:rPr b="1" lang="ru-RU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г. Калуга, ул. Веры Андриановой, д. 56А</a:t>
            </a: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281"/>
              </a:spcBef>
            </a:pPr>
            <a:r>
              <a:rPr b="1" lang="ru-RU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Тел: 8 (4842) 70-20-46</a:t>
            </a: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281"/>
              </a:spcBef>
            </a:pPr>
            <a:r>
              <a:rPr b="1" lang="ru-RU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       </a:t>
            </a:r>
            <a:r>
              <a:rPr b="1" lang="ru-RU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8 (920)- 368-10-31</a:t>
            </a: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281"/>
              </a:spcBef>
            </a:pPr>
            <a:r>
              <a:rPr b="1" lang="ru-RU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       </a:t>
            </a:r>
            <a:r>
              <a:rPr b="1" lang="ru-RU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8 (910)- 591-85-40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42" name="CustomShape 5"/>
          <p:cNvSpPr/>
          <p:nvPr/>
        </p:nvSpPr>
        <p:spPr>
          <a:xfrm>
            <a:off x="37800" y="7995240"/>
            <a:ext cx="3788640" cy="1230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43" name="Picture 2" descr=""/>
          <p:cNvPicPr/>
          <p:nvPr/>
        </p:nvPicPr>
        <p:blipFill>
          <a:blip r:embed="rId2"/>
          <a:stretch/>
        </p:blipFill>
        <p:spPr>
          <a:xfrm>
            <a:off x="1357200" y="0"/>
            <a:ext cx="4047120" cy="1048320"/>
          </a:xfrm>
          <a:prstGeom prst="rect">
            <a:avLst/>
          </a:prstGeom>
          <a:ln>
            <a:noFill/>
          </a:ln>
        </p:spPr>
      </p:pic>
      <p:pic>
        <p:nvPicPr>
          <p:cNvPr id="44" name="Picture 2" descr=""/>
          <p:cNvPicPr/>
          <p:nvPr/>
        </p:nvPicPr>
        <p:blipFill>
          <a:blip r:embed="rId3"/>
          <a:stretch/>
        </p:blipFill>
        <p:spPr>
          <a:xfrm>
            <a:off x="3753000" y="5494680"/>
            <a:ext cx="3102840" cy="2643840"/>
          </a:xfrm>
          <a:prstGeom prst="rect">
            <a:avLst/>
          </a:prstGeom>
          <a:ln>
            <a:noFill/>
          </a:ln>
        </p:spPr>
      </p:pic>
      <p:pic>
        <p:nvPicPr>
          <p:cNvPr id="45" name="Picture 3" descr=""/>
          <p:cNvPicPr/>
          <p:nvPr/>
        </p:nvPicPr>
        <p:blipFill>
          <a:blip r:embed="rId4"/>
          <a:stretch/>
        </p:blipFill>
        <p:spPr>
          <a:xfrm>
            <a:off x="22680" y="1598760"/>
            <a:ext cx="2832480" cy="2898000"/>
          </a:xfrm>
          <a:prstGeom prst="rect">
            <a:avLst/>
          </a:prstGeom>
          <a:ln>
            <a:noFill/>
          </a:ln>
        </p:spPr>
      </p:pic>
      <p:sp>
        <p:nvSpPr>
          <p:cNvPr id="46" name="CustomShape 6"/>
          <p:cNvSpPr/>
          <p:nvPr/>
        </p:nvSpPr>
        <p:spPr>
          <a:xfrm>
            <a:off x="0" y="5339880"/>
            <a:ext cx="3725640" cy="2861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1080" algn="just">
              <a:lnSpc>
                <a:spcPct val="100000"/>
              </a:lnSpc>
              <a:spcBef>
                <a:spcPts val="281"/>
              </a:spcBef>
            </a:pPr>
            <a:r>
              <a:rPr b="1" i="1" lang="ru-RU" sz="1300" spc="-1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ТРЕБОВАНИЯ</a:t>
            </a:r>
            <a:r>
              <a:rPr b="1" lang="ru-RU" sz="13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:</a:t>
            </a:r>
            <a:endParaRPr b="0" lang="ru-RU" sz="1300" spc="-1" strike="noStrike">
              <a:latin typeface="Arial"/>
            </a:endParaRPr>
          </a:p>
          <a:p>
            <a:pPr marL="1080" algn="just">
              <a:lnSpc>
                <a:spcPct val="100000"/>
              </a:lnSpc>
              <a:spcBef>
                <a:spcPts val="281"/>
              </a:spcBef>
            </a:pPr>
            <a:r>
              <a:rPr b="1" lang="ru-RU" sz="13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- Граждане РФ мужского пола, возраст от 16 до 22 лет, годные по состоянию здоровья, уровню физической подготовленности и категории профессиональной пригодности.</a:t>
            </a:r>
            <a:endParaRPr b="0" lang="ru-RU" sz="1300" spc="-1" strike="noStrike">
              <a:latin typeface="Arial"/>
            </a:endParaRPr>
          </a:p>
          <a:p>
            <a:pPr marL="1080" algn="just">
              <a:lnSpc>
                <a:spcPct val="100000"/>
              </a:lnSpc>
              <a:spcBef>
                <a:spcPts val="281"/>
              </a:spcBef>
            </a:pPr>
            <a:r>
              <a:rPr b="1" lang="ru-RU" sz="13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По завершении обучения выпускникам выдается диплом государственного образца и присваивается первое офицерское звание «лейтенант».</a:t>
            </a:r>
            <a:endParaRPr b="0" lang="ru-RU" sz="1300" spc="-1" strike="noStrike">
              <a:latin typeface="Arial"/>
            </a:endParaRPr>
          </a:p>
          <a:p>
            <a:pPr marL="1080" algn="just">
              <a:lnSpc>
                <a:spcPct val="100000"/>
              </a:lnSpc>
              <a:spcBef>
                <a:spcPts val="281"/>
              </a:spcBef>
            </a:pPr>
            <a:r>
              <a:rPr b="1" lang="ru-RU" sz="13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Во время обучения курсантам выплачивается стипендия в размере от 20 000 рублей</a:t>
            </a:r>
            <a:endParaRPr b="0" lang="ru-RU" sz="1300" spc="-1" strike="noStrike">
              <a:latin typeface="Arial"/>
            </a:endParaRPr>
          </a:p>
          <a:p>
            <a:pPr marL="1080" algn="just">
              <a:lnSpc>
                <a:spcPct val="100000"/>
              </a:lnSpc>
              <a:spcBef>
                <a:spcPts val="281"/>
              </a:spcBef>
            </a:pPr>
            <a:r>
              <a:rPr b="1" lang="ru-RU" sz="13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Срок обучения – 5 лет.</a:t>
            </a:r>
            <a:endParaRPr b="0" lang="ru-RU" sz="1300" spc="-1" strike="noStrike">
              <a:latin typeface="Arial"/>
            </a:endParaRPr>
          </a:p>
          <a:p>
            <a:pPr marL="1080" algn="just">
              <a:lnSpc>
                <a:spcPct val="100000"/>
              </a:lnSpc>
              <a:spcBef>
                <a:spcPts val="281"/>
              </a:spcBef>
            </a:pPr>
            <a:endParaRPr b="0" lang="ru-RU" sz="13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649</TotalTime>
  <Application>LibreOffice/6.4.7.2$Linux_X86_64 LibreOffice_project/72d9d5113b23a0ed474720f9d366fcde9a2744dd</Application>
  <Words>604</Words>
  <Paragraphs>57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2018-02-13T12:01:39Z</dcterms:created>
  <dc:creator>Бабченко Евгений Валерьевич</dc:creator>
  <dc:description/>
  <dc:language>ru-RU</dc:language>
  <cp:lastModifiedBy/>
  <cp:lastPrinted>2022-03-15T09:26:06Z</cp:lastPrinted>
  <dcterms:modified xsi:type="dcterms:W3CDTF">2023-01-25T08:50:42Z</dcterms:modified>
  <cp:revision>46</cp:revision>
  <dc:subject/>
  <dc:title>СЛУЖБА ПО КОНТРАКТУ В ВОЙСКАх НАЦИОНАЛЬНОЙ ГВАРДИИ  РОССИЙСКОЙ ФЕДЕРАЦИИ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Лист A4 (210x297 мм)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3</vt:i4>
  </property>
</Properties>
</file>